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391" r:id="rId2"/>
  </p:sldIdLst>
  <p:sldSz cx="9144000" cy="5143500" type="screen16x9"/>
  <p:notesSz cx="6858000" cy="9144000"/>
  <p:defaultTextStyle>
    <a:defPPr>
      <a:defRPr lang="en-US"/>
    </a:defPPr>
    <a:lvl1pPr marL="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orient="horz" pos="1620">
          <p15:clr>
            <a:srgbClr val="A4A3A4"/>
          </p15:clr>
        </p15:guide>
        <p15:guide id="4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10E"/>
    <a:srgbClr val="8A298A"/>
    <a:srgbClr val="FFC11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824" autoAdjust="0"/>
    <p:restoredTop sz="96483" autoAdjust="0"/>
  </p:normalViewPr>
  <p:slideViewPr>
    <p:cSldViewPr>
      <p:cViewPr varScale="1">
        <p:scale>
          <a:sx n="151" d="100"/>
          <a:sy n="151" d="100"/>
        </p:scale>
        <p:origin x="276" y="84"/>
      </p:cViewPr>
      <p:guideLst>
        <p:guide orient="horz" pos="2160"/>
        <p:guide pos="3840"/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-516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73BBA7-9233-4A4C-9938-680A8B9003F7}" type="datetimeFigureOut">
              <a:rPr lang="en-GB" smtClean="0"/>
              <a:t>23/06/2022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424B84-1754-4204-84D9-48C38FF651F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801605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ZA" dirty="0">
                <a:latin typeface="Century Gothic" panose="020B0502020202020204" pitchFamily="34" charset="0"/>
              </a:rPr>
              <a:t>A project can be described as a distinct effort comprised of a planned set of work activities applied against a specific scope that creates a well-defined final product, process or result that yields a measurable business benefit.</a:t>
            </a:r>
          </a:p>
          <a:p>
            <a:endParaRPr lang="en-ZA" dirty="0">
              <a:latin typeface="Century Gothic" panose="020B0502020202020204" pitchFamily="34" charset="0"/>
            </a:endParaRPr>
          </a:p>
          <a:p>
            <a:r>
              <a:rPr lang="en-ZA" dirty="0">
                <a:latin typeface="Century Gothic" panose="020B0502020202020204" pitchFamily="34" charset="0"/>
              </a:rPr>
              <a:t>The definition of a project should be measured against these attributes (it’s not a requirement to meet all these attributes):</a:t>
            </a:r>
          </a:p>
          <a:p>
            <a:endParaRPr lang="en-ZA" dirty="0">
              <a:latin typeface="Century Gothic" panose="020B0502020202020204" pitchFamily="34" charset="0"/>
            </a:endParaRPr>
          </a:p>
          <a:p>
            <a:pPr marL="171450" indent="-171450">
              <a:buFontTx/>
              <a:buChar char="-"/>
            </a:pPr>
            <a:r>
              <a:rPr lang="en-ZA" dirty="0">
                <a:latin typeface="Century Gothic" panose="020B0502020202020204" pitchFamily="34" charset="0"/>
              </a:rPr>
              <a:t>Introduces business change different from normal business activities</a:t>
            </a:r>
          </a:p>
          <a:p>
            <a:pPr marL="171450" indent="-171450">
              <a:buFontTx/>
              <a:buChar char="-"/>
            </a:pPr>
            <a:r>
              <a:rPr lang="en-ZA" dirty="0">
                <a:latin typeface="Century Gothic" panose="020B0502020202020204" pitchFamily="34" charset="0"/>
              </a:rPr>
              <a:t>Produces a defined deliverables (output) and operational benefits (outcomes)</a:t>
            </a:r>
          </a:p>
          <a:p>
            <a:pPr marL="171450" indent="-171450">
              <a:buFontTx/>
              <a:buChar char="-"/>
            </a:pPr>
            <a:r>
              <a:rPr lang="en-ZA" dirty="0">
                <a:latin typeface="Century Gothic" panose="020B0502020202020204" pitchFamily="34" charset="0"/>
              </a:rPr>
              <a:t>Has a start and end with a duration &gt;3months</a:t>
            </a:r>
          </a:p>
          <a:p>
            <a:pPr marL="171450" indent="-171450">
              <a:buFontTx/>
              <a:buChar char="-"/>
            </a:pPr>
            <a:r>
              <a:rPr lang="en-ZA" dirty="0">
                <a:latin typeface="Century Gothic" panose="020B0502020202020204" pitchFamily="34" charset="0"/>
              </a:rPr>
              <a:t>The activities required to achieve the goal are related</a:t>
            </a:r>
          </a:p>
          <a:p>
            <a:pPr marL="171450" indent="-171450">
              <a:buFontTx/>
              <a:buChar char="-"/>
            </a:pPr>
            <a:r>
              <a:rPr lang="en-ZA" dirty="0">
                <a:latin typeface="Century Gothic" panose="020B0502020202020204" pitchFamily="34" charset="0"/>
              </a:rPr>
              <a:t>Requires motivation for resources and/or funding</a:t>
            </a:r>
          </a:p>
          <a:p>
            <a:pPr marL="171450" indent="-171450">
              <a:buFontTx/>
              <a:buChar char="-"/>
            </a:pPr>
            <a:r>
              <a:rPr lang="en-ZA" dirty="0">
                <a:latin typeface="Century Gothic" panose="020B0502020202020204" pitchFamily="34" charset="0"/>
              </a:rPr>
              <a:t>Requires project management to integrate various/cross functionality activities</a:t>
            </a:r>
          </a:p>
          <a:p>
            <a:pPr marL="171450" indent="-171450">
              <a:buFontTx/>
              <a:buChar char="-"/>
            </a:pPr>
            <a:r>
              <a:rPr lang="en-ZA" dirty="0">
                <a:latin typeface="Century Gothic" panose="020B0502020202020204" pitchFamily="34" charset="0"/>
              </a:rPr>
              <a:t>Requires stakeholder management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24B84-1754-4204-84D9-48C38FF651F1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202661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940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15768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100"/>
            </a:lvl1pPr>
            <a:lvl2pPr marL="342900" indent="0">
              <a:buNone/>
              <a:defRPr sz="900"/>
            </a:lvl2pPr>
            <a:lvl3pPr marL="685800" indent="0">
              <a:buNone/>
              <a:defRPr sz="800"/>
            </a:lvl3pPr>
            <a:lvl4pPr marL="1028700" indent="0">
              <a:buNone/>
              <a:defRPr sz="700"/>
            </a:lvl4pPr>
            <a:lvl5pPr marL="1371600" indent="0">
              <a:buNone/>
              <a:defRPr sz="700"/>
            </a:lvl5pPr>
            <a:lvl6pPr marL="1714500" indent="0">
              <a:buNone/>
              <a:defRPr sz="700"/>
            </a:lvl6pPr>
            <a:lvl7pPr marL="2057400" indent="0">
              <a:buNone/>
              <a:defRPr sz="700"/>
            </a:lvl7pPr>
            <a:lvl8pPr marL="2400300" indent="0">
              <a:buNone/>
              <a:defRPr sz="700"/>
            </a:lvl8pPr>
            <a:lvl9pPr marL="2743200" indent="0">
              <a:buNone/>
              <a:defRPr sz="7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70384"/>
            <a:ext cx="21336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54F8E425-DD77-4395-A6B1-07794CD50152}" type="slidenum">
              <a:rPr lang="en-GB">
                <a:solidFill>
                  <a:prstClr val="black"/>
                </a:solidFill>
              </a:rPr>
              <a:pPr/>
              <a:t>‹#›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51476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67783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9100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9100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9969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24581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484474" y="4011910"/>
            <a:ext cx="1196444" cy="9449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96850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8296"/>
            <a:ext cx="7772400" cy="1021556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440363" y="4515966"/>
            <a:ext cx="1054350" cy="492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98676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5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5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601618" y="4696524"/>
            <a:ext cx="1085182" cy="3596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53054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0" y="1151335"/>
            <a:ext cx="4041775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0" y="1631156"/>
            <a:ext cx="4041775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601618" y="4659982"/>
            <a:ext cx="1085182" cy="3596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0646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601618" y="4659982"/>
            <a:ext cx="1085182" cy="3596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6040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4770384"/>
            <a:ext cx="21336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C3D646DE-DCFA-449B-8639-C21FDF1BFF4F}" type="datetimeFigureOut">
              <a:rPr lang="en-GB">
                <a:solidFill>
                  <a:prstClr val="black"/>
                </a:solidFill>
              </a:rPr>
              <a:pPr/>
              <a:t>23/06/2022</a:t>
            </a:fld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4770384"/>
            <a:ext cx="28956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4770384"/>
            <a:ext cx="21336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54F8E425-DD77-4395-A6B1-07794CD50152}" type="slidenum">
              <a:rPr lang="en-GB">
                <a:solidFill>
                  <a:prstClr val="black"/>
                </a:solidFill>
              </a:rPr>
              <a:pPr/>
              <a:t>‹#›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6760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2" y="207909"/>
            <a:ext cx="5111750" cy="438983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8"/>
            <a:ext cx="3008313" cy="3518297"/>
          </a:xfrm>
        </p:spPr>
        <p:txBody>
          <a:bodyPr/>
          <a:lstStyle>
            <a:lvl1pPr marL="0" indent="0">
              <a:buNone/>
              <a:defRPr sz="1100"/>
            </a:lvl1pPr>
            <a:lvl2pPr marL="342900" indent="0">
              <a:buNone/>
              <a:defRPr sz="900"/>
            </a:lvl2pPr>
            <a:lvl3pPr marL="685800" indent="0">
              <a:buNone/>
              <a:defRPr sz="800"/>
            </a:lvl3pPr>
            <a:lvl4pPr marL="1028700" indent="0">
              <a:buNone/>
              <a:defRPr sz="700"/>
            </a:lvl4pPr>
            <a:lvl5pPr marL="1371600" indent="0">
              <a:buNone/>
              <a:defRPr sz="700"/>
            </a:lvl5pPr>
            <a:lvl6pPr marL="1714500" indent="0">
              <a:buNone/>
              <a:defRPr sz="700"/>
            </a:lvl6pPr>
            <a:lvl7pPr marL="2057400" indent="0">
              <a:buNone/>
              <a:defRPr sz="700"/>
            </a:lvl7pPr>
            <a:lvl8pPr marL="2400300" indent="0">
              <a:buNone/>
              <a:defRPr sz="700"/>
            </a:lvl8pPr>
            <a:lvl9pPr marL="2743200" indent="0">
              <a:buNone/>
              <a:defRPr sz="7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432109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5"/>
            <a:ext cx="8229600" cy="3394472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62435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</p:sldLayoutIdLst>
  <p:txStyles>
    <p:titleStyle>
      <a:lvl1pPr algn="ctr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4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microsoft.com/office/2007/relationships/hdphoto" Target="../media/hdphoto1.wdp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9513" y="3779152"/>
            <a:ext cx="4248472" cy="1275606"/>
          </a:xfrm>
          <a:prstGeom prst="rect">
            <a:avLst/>
          </a:prstGeom>
          <a:solidFill>
            <a:srgbClr val="FFC11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 smtClean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AFAC29FB-416C-4FA1-BC04-B8EA09ABC5AC}"/>
              </a:ext>
            </a:extLst>
          </p:cNvPr>
          <p:cNvSpPr/>
          <p:nvPr/>
        </p:nvSpPr>
        <p:spPr>
          <a:xfrm>
            <a:off x="0" y="7515"/>
            <a:ext cx="9144000" cy="15414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6CF2EC58-6B3F-4EE3-BC1E-2C079A982BE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365"/>
          <a:stretch/>
        </p:blipFill>
        <p:spPr>
          <a:xfrm>
            <a:off x="251521" y="699542"/>
            <a:ext cx="4608512" cy="2896061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8254E16C-4D68-43CC-8D7D-B5756AA824C9}"/>
              </a:ext>
            </a:extLst>
          </p:cNvPr>
          <p:cNvSpPr/>
          <p:nvPr/>
        </p:nvSpPr>
        <p:spPr>
          <a:xfrm>
            <a:off x="179513" y="3939902"/>
            <a:ext cx="4248471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latin typeface="Century Gothic" panose="020B0502020202020204" pitchFamily="34" charset="0"/>
              </a:rPr>
              <a:t>A unique set of interdependent activities that have a common goal that when achieved creates or modifies a final product, process or result that will result in a benefit to the business</a:t>
            </a:r>
            <a:r>
              <a:rPr lang="en-ZA" b="1" dirty="0" smtClean="0">
                <a:latin typeface="Century Gothic" panose="020B0502020202020204" pitchFamily="34" charset="0"/>
              </a:rPr>
              <a:t>.</a:t>
            </a:r>
            <a:endParaRPr lang="en-ZA" b="1" dirty="0">
              <a:latin typeface="Century Gothic" panose="020B0502020202020204" pitchFamily="34" charset="0"/>
            </a:endParaRPr>
          </a:p>
        </p:txBody>
      </p:sp>
      <p:pic>
        <p:nvPicPr>
          <p:cNvPr id="38" name="Picture 37">
            <a:extLst>
              <a:ext uri="{FF2B5EF4-FFF2-40B4-BE49-F238E27FC236}">
                <a16:creationId xmlns:a16="http://schemas.microsoft.com/office/drawing/2014/main" xmlns="" id="{D1C834F3-BFB5-1F46-8106-BE74342C71DC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854"/>
          <a:stretch/>
        </p:blipFill>
        <p:spPr>
          <a:xfrm>
            <a:off x="5027043" y="676905"/>
            <a:ext cx="4022690" cy="4271109"/>
          </a:xfrm>
          <a:prstGeom prst="rect">
            <a:avLst/>
          </a:prstGeom>
        </p:spPr>
      </p:pic>
      <p:sp>
        <p:nvSpPr>
          <p:cNvPr id="39" name="TextBox 38">
            <a:extLst>
              <a:ext uri="{FF2B5EF4-FFF2-40B4-BE49-F238E27FC236}">
                <a16:creationId xmlns:a16="http://schemas.microsoft.com/office/drawing/2014/main" xmlns="" id="{8D8751FA-DF7C-4AB7-9CDC-D93932417E7A}"/>
              </a:ext>
            </a:extLst>
          </p:cNvPr>
          <p:cNvSpPr txBox="1"/>
          <p:nvPr/>
        </p:nvSpPr>
        <p:spPr>
          <a:xfrm>
            <a:off x="5924584" y="1545635"/>
            <a:ext cx="231982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SzPct val="99000"/>
            </a:pPr>
            <a:r>
              <a:rPr lang="en-US" dirty="0" smtClean="0">
                <a:latin typeface="Century Gothic" panose="020B0502020202020204" pitchFamily="34" charset="0"/>
              </a:rPr>
              <a:t>The project introduces </a:t>
            </a:r>
            <a:r>
              <a:rPr lang="en-US" dirty="0">
                <a:latin typeface="Century Gothic" panose="020B0502020202020204" pitchFamily="34" charset="0"/>
              </a:rPr>
              <a:t>something </a:t>
            </a:r>
            <a:r>
              <a:rPr lang="en-US" b="1" dirty="0">
                <a:latin typeface="Century Gothic" panose="020B0502020202020204" pitchFamily="34" charset="0"/>
              </a:rPr>
              <a:t>new</a:t>
            </a:r>
            <a:r>
              <a:rPr lang="en-US" dirty="0">
                <a:latin typeface="Century Gothic" panose="020B0502020202020204" pitchFamily="34" charset="0"/>
              </a:rPr>
              <a:t> or </a:t>
            </a:r>
            <a:r>
              <a:rPr lang="en-US" b="1" dirty="0">
                <a:latin typeface="Century Gothic" panose="020B0502020202020204" pitchFamily="34" charset="0"/>
              </a:rPr>
              <a:t>changes</a:t>
            </a:r>
            <a:r>
              <a:rPr lang="en-US" dirty="0">
                <a:latin typeface="Century Gothic" panose="020B0502020202020204" pitchFamily="34" charset="0"/>
              </a:rPr>
              <a:t> something that </a:t>
            </a:r>
            <a:r>
              <a:rPr lang="en-US" b="1" dirty="0" smtClean="0">
                <a:latin typeface="Century Gothic" panose="020B0502020202020204" pitchFamily="34" charset="0"/>
              </a:rPr>
              <a:t>exists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aturation sat="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539270" y="1640242"/>
            <a:ext cx="320639" cy="288032"/>
          </a:xfrm>
          <a:prstGeom prst="rect">
            <a:avLst/>
          </a:prstGeom>
        </p:spPr>
      </p:pic>
      <p:pic>
        <p:nvPicPr>
          <p:cNvPr id="40" name="Picture 39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aturation sat="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552354" y="2562458"/>
            <a:ext cx="320639" cy="288032"/>
          </a:xfrm>
          <a:prstGeom prst="rect">
            <a:avLst/>
          </a:prstGeom>
        </p:spPr>
      </p:pic>
      <p:sp>
        <p:nvSpPr>
          <p:cNvPr id="41" name="TextBox 40">
            <a:extLst>
              <a:ext uri="{FF2B5EF4-FFF2-40B4-BE49-F238E27FC236}">
                <a16:creationId xmlns:a16="http://schemas.microsoft.com/office/drawing/2014/main" xmlns="" id="{8D8751FA-DF7C-4AB7-9CDC-D93932417E7A}"/>
              </a:ext>
            </a:extLst>
          </p:cNvPr>
          <p:cNvSpPr txBox="1"/>
          <p:nvPr/>
        </p:nvSpPr>
        <p:spPr>
          <a:xfrm>
            <a:off x="5924584" y="2481158"/>
            <a:ext cx="231982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SzPct val="99000"/>
            </a:pPr>
            <a:r>
              <a:rPr lang="en-US" dirty="0" smtClean="0">
                <a:latin typeface="Century Gothic" panose="020B0502020202020204" pitchFamily="34" charset="0"/>
              </a:rPr>
              <a:t>It </a:t>
            </a:r>
            <a:r>
              <a:rPr lang="en-US" dirty="0">
                <a:latin typeface="Century Gothic" panose="020B0502020202020204" pitchFamily="34" charset="0"/>
              </a:rPr>
              <a:t>produces </a:t>
            </a:r>
            <a:r>
              <a:rPr lang="en-US" b="1" dirty="0">
                <a:latin typeface="Century Gothic" panose="020B0502020202020204" pitchFamily="34" charset="0"/>
              </a:rPr>
              <a:t>defined deliverable(s)</a:t>
            </a:r>
            <a:r>
              <a:rPr lang="en-US" dirty="0">
                <a:latin typeface="Century Gothic" panose="020B0502020202020204" pitchFamily="34" charset="0"/>
              </a:rPr>
              <a:t> (output) and </a:t>
            </a:r>
            <a:r>
              <a:rPr lang="en-US" b="1" dirty="0">
                <a:latin typeface="Century Gothic" panose="020B0502020202020204" pitchFamily="34" charset="0"/>
              </a:rPr>
              <a:t>benefits </a:t>
            </a:r>
            <a:r>
              <a:rPr lang="en-US" dirty="0">
                <a:latin typeface="Century Gothic" panose="020B0502020202020204" pitchFamily="34" charset="0"/>
              </a:rPr>
              <a:t>(</a:t>
            </a:r>
            <a:r>
              <a:rPr lang="en-US" dirty="0" smtClean="0">
                <a:latin typeface="Century Gothic" panose="020B0502020202020204" pitchFamily="34" charset="0"/>
              </a:rPr>
              <a:t>outcomes)</a:t>
            </a:r>
          </a:p>
        </p:txBody>
      </p:sp>
      <p:pic>
        <p:nvPicPr>
          <p:cNvPr id="42" name="Picture 41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aturation sat="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578267" y="3209396"/>
            <a:ext cx="320639" cy="288032"/>
          </a:xfrm>
          <a:prstGeom prst="rect">
            <a:avLst/>
          </a:prstGeom>
        </p:spPr>
      </p:pic>
      <p:sp>
        <p:nvSpPr>
          <p:cNvPr id="43" name="TextBox 42">
            <a:extLst>
              <a:ext uri="{FF2B5EF4-FFF2-40B4-BE49-F238E27FC236}">
                <a16:creationId xmlns:a16="http://schemas.microsoft.com/office/drawing/2014/main" xmlns="" id="{8D8751FA-DF7C-4AB7-9CDC-D93932417E7A}"/>
              </a:ext>
            </a:extLst>
          </p:cNvPr>
          <p:cNvSpPr txBox="1"/>
          <p:nvPr/>
        </p:nvSpPr>
        <p:spPr>
          <a:xfrm>
            <a:off x="5924584" y="3128650"/>
            <a:ext cx="23198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SzPct val="99000"/>
            </a:pPr>
            <a:r>
              <a:rPr lang="en-US" dirty="0" smtClean="0">
                <a:latin typeface="Century Gothic" panose="020B0502020202020204" pitchFamily="34" charset="0"/>
              </a:rPr>
              <a:t>It </a:t>
            </a:r>
            <a:r>
              <a:rPr lang="en-US" dirty="0">
                <a:latin typeface="Century Gothic" panose="020B0502020202020204" pitchFamily="34" charset="0"/>
              </a:rPr>
              <a:t>has a </a:t>
            </a:r>
            <a:r>
              <a:rPr lang="en-US" b="1" dirty="0">
                <a:latin typeface="Century Gothic" panose="020B0502020202020204" pitchFamily="34" charset="0"/>
              </a:rPr>
              <a:t>clear start </a:t>
            </a:r>
            <a:r>
              <a:rPr lang="en-US" dirty="0">
                <a:latin typeface="Century Gothic" panose="020B0502020202020204" pitchFamily="34" charset="0"/>
              </a:rPr>
              <a:t>and </a:t>
            </a:r>
            <a:r>
              <a:rPr lang="en-US" b="1" dirty="0">
                <a:latin typeface="Century Gothic" panose="020B0502020202020204" pitchFamily="34" charset="0"/>
              </a:rPr>
              <a:t>end</a:t>
            </a:r>
            <a:r>
              <a:rPr lang="en-US" dirty="0">
                <a:latin typeface="Century Gothic" panose="020B0502020202020204" pitchFamily="34" charset="0"/>
              </a:rPr>
              <a:t> date </a:t>
            </a:r>
            <a:endParaRPr lang="en-US" dirty="0" smtClean="0">
              <a:latin typeface="Century Gothic" panose="020B0502020202020204" pitchFamily="34" charset="0"/>
            </a:endParaRPr>
          </a:p>
        </p:txBody>
      </p:sp>
      <p:pic>
        <p:nvPicPr>
          <p:cNvPr id="44" name="Picture 43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aturation sat="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591048" y="3670714"/>
            <a:ext cx="320639" cy="288032"/>
          </a:xfrm>
          <a:prstGeom prst="rect">
            <a:avLst/>
          </a:prstGeom>
        </p:spPr>
      </p:pic>
      <p:sp>
        <p:nvSpPr>
          <p:cNvPr id="45" name="TextBox 44">
            <a:extLst>
              <a:ext uri="{FF2B5EF4-FFF2-40B4-BE49-F238E27FC236}">
                <a16:creationId xmlns:a16="http://schemas.microsoft.com/office/drawing/2014/main" xmlns="" id="{8D8751FA-DF7C-4AB7-9CDC-D93932417E7A}"/>
              </a:ext>
            </a:extLst>
          </p:cNvPr>
          <p:cNvSpPr txBox="1"/>
          <p:nvPr/>
        </p:nvSpPr>
        <p:spPr>
          <a:xfrm>
            <a:off x="5924584" y="3562439"/>
            <a:ext cx="2319824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SzPct val="99000"/>
            </a:pPr>
            <a:r>
              <a:rPr lang="en-US" dirty="0" smtClean="0">
                <a:latin typeface="Century Gothic" panose="020B0502020202020204" pitchFamily="34" charset="0"/>
              </a:rPr>
              <a:t>It </a:t>
            </a:r>
            <a:r>
              <a:rPr lang="en-US" dirty="0">
                <a:latin typeface="Century Gothic" panose="020B0502020202020204" pitchFamily="34" charset="0"/>
              </a:rPr>
              <a:t>has </a:t>
            </a:r>
            <a:r>
              <a:rPr lang="en-US" b="1" dirty="0">
                <a:latin typeface="Century Gothic" panose="020B0502020202020204" pitchFamily="34" charset="0"/>
              </a:rPr>
              <a:t>constraints</a:t>
            </a:r>
            <a:r>
              <a:rPr lang="en-US" dirty="0">
                <a:latin typeface="Century Gothic" panose="020B0502020202020204" pitchFamily="34" charset="0"/>
              </a:rPr>
              <a:t> relating to </a:t>
            </a:r>
            <a:r>
              <a:rPr lang="en-US" b="1" dirty="0">
                <a:latin typeface="Century Gothic" panose="020B0502020202020204" pitchFamily="34" charset="0"/>
              </a:rPr>
              <a:t>time</a:t>
            </a:r>
            <a:r>
              <a:rPr lang="en-US" dirty="0">
                <a:latin typeface="Century Gothic" panose="020B0502020202020204" pitchFamily="34" charset="0"/>
              </a:rPr>
              <a:t>, </a:t>
            </a:r>
            <a:r>
              <a:rPr lang="en-US" b="1" dirty="0">
                <a:latin typeface="Century Gothic" panose="020B0502020202020204" pitchFamily="34" charset="0"/>
              </a:rPr>
              <a:t>scope</a:t>
            </a:r>
            <a:r>
              <a:rPr lang="en-US" dirty="0">
                <a:latin typeface="Century Gothic" panose="020B0502020202020204" pitchFamily="34" charset="0"/>
              </a:rPr>
              <a:t>, </a:t>
            </a:r>
            <a:r>
              <a:rPr lang="en-US" b="1" dirty="0">
                <a:latin typeface="Century Gothic" panose="020B0502020202020204" pitchFamily="34" charset="0"/>
              </a:rPr>
              <a:t>quality</a:t>
            </a:r>
            <a:r>
              <a:rPr lang="en-US" dirty="0">
                <a:latin typeface="Century Gothic" panose="020B0502020202020204" pitchFamily="34" charset="0"/>
              </a:rPr>
              <a:t> and/or </a:t>
            </a:r>
            <a:r>
              <a:rPr lang="en-US" b="1" dirty="0">
                <a:latin typeface="Century Gothic" panose="020B0502020202020204" pitchFamily="34" charset="0"/>
              </a:rPr>
              <a:t>resources</a:t>
            </a:r>
            <a:r>
              <a:rPr lang="en-US" dirty="0">
                <a:latin typeface="Century Gothic" panose="020B0502020202020204" pitchFamily="34" charset="0"/>
              </a:rPr>
              <a:t> (human and/or funding).</a:t>
            </a:r>
            <a:endParaRPr lang="en-US" dirty="0" smtClean="0">
              <a:latin typeface="Century Gothic" panose="020B0502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580112" y="1203598"/>
            <a:ext cx="18722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1600" b="1" dirty="0" smtClean="0">
                <a:latin typeface="Century Gothic" panose="020B0502020202020204" pitchFamily="34" charset="0"/>
              </a:rPr>
              <a:t>Characteristics</a:t>
            </a:r>
            <a:endParaRPr lang="en-ZA" sz="1600" b="1" dirty="0">
              <a:latin typeface="Century Gothic" panose="020B0502020202020204" pitchFamily="34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0"/>
            <a:ext cx="2773451" cy="780223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718429" y="120571"/>
            <a:ext cx="21253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800" b="1" dirty="0" smtClean="0">
                <a:solidFill>
                  <a:srgbClr val="8A298A"/>
                </a:solidFill>
                <a:latin typeface="Century Gothic" panose="020B0502020202020204" pitchFamily="34" charset="0"/>
              </a:rPr>
              <a:t>DEFINITION</a:t>
            </a:r>
            <a:endParaRPr lang="en-ZA" sz="2800" b="1" dirty="0">
              <a:solidFill>
                <a:srgbClr val="8A298A"/>
              </a:solidFill>
              <a:latin typeface="Century Gothic" panose="020B0502020202020204" pitchFamily="34" charset="0"/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963663" y="210263"/>
            <a:ext cx="1085182" cy="3596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6441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5199</TotalTime>
  <Words>203</Words>
  <Application>Microsoft Office PowerPoint</Application>
  <PresentationFormat>On-screen Show (16:9)</PresentationFormat>
  <Paragraphs>19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Century Gothic</vt:lpstr>
      <vt:lpstr>1_Office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 London’s First             Conference</dc:title>
  <dc:creator>Lindsay Scott</dc:creator>
  <cp:lastModifiedBy>Tarryn</cp:lastModifiedBy>
  <cp:revision>314</cp:revision>
  <dcterms:created xsi:type="dcterms:W3CDTF">2015-06-15T08:52:43Z</dcterms:created>
  <dcterms:modified xsi:type="dcterms:W3CDTF">2022-06-23T08:04:15Z</dcterms:modified>
</cp:coreProperties>
</file>