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91" r:id="rId2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10E"/>
    <a:srgbClr val="8A298A"/>
    <a:srgbClr val="FFC1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24" autoAdjust="0"/>
    <p:restoredTop sz="96483" autoAdjust="0"/>
  </p:normalViewPr>
  <p:slideViewPr>
    <p:cSldViewPr>
      <p:cViewPr varScale="1">
        <p:scale>
          <a:sx n="151" d="100"/>
          <a:sy n="151" d="100"/>
        </p:scale>
        <p:origin x="276" y="84"/>
      </p:cViewPr>
      <p:guideLst>
        <p:guide orient="horz" pos="2160"/>
        <p:guide pos="384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-516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3BBA7-9233-4A4C-9938-680A8B9003F7}" type="datetimeFigureOut">
              <a:rPr lang="en-GB" smtClean="0"/>
              <a:t>23/06/2022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24B84-1754-4204-84D9-48C38FF651F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0160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>
                <a:latin typeface="Century Gothic" panose="020B0502020202020204" pitchFamily="34" charset="0"/>
              </a:rPr>
              <a:t>A project can be described as a distinct effort comprised of a planned set of work activities applied against a specific scope that creates a well-defined final product, process or result that yields a measurable business benefit.</a:t>
            </a:r>
          </a:p>
          <a:p>
            <a:endParaRPr lang="en-ZA" dirty="0">
              <a:latin typeface="Century Gothic" panose="020B0502020202020204" pitchFamily="34" charset="0"/>
            </a:endParaRPr>
          </a:p>
          <a:p>
            <a:r>
              <a:rPr lang="en-ZA" dirty="0">
                <a:latin typeface="Century Gothic" panose="020B0502020202020204" pitchFamily="34" charset="0"/>
              </a:rPr>
              <a:t>The definition of a project should be measured against these attributes (it’s not a requirement to meet all these attributes):</a:t>
            </a:r>
          </a:p>
          <a:p>
            <a:endParaRPr lang="en-ZA" dirty="0">
              <a:latin typeface="Century Gothic" panose="020B0502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ZA" dirty="0">
                <a:latin typeface="Century Gothic" panose="020B0502020202020204" pitchFamily="34" charset="0"/>
              </a:rPr>
              <a:t>Introduces business change different from normal business activities</a:t>
            </a:r>
          </a:p>
          <a:p>
            <a:pPr marL="171450" indent="-171450">
              <a:buFontTx/>
              <a:buChar char="-"/>
            </a:pPr>
            <a:r>
              <a:rPr lang="en-ZA" dirty="0">
                <a:latin typeface="Century Gothic" panose="020B0502020202020204" pitchFamily="34" charset="0"/>
              </a:rPr>
              <a:t>Produces a defined deliverables (output) and operational benefits (outcomes)</a:t>
            </a:r>
          </a:p>
          <a:p>
            <a:pPr marL="171450" indent="-171450">
              <a:buFontTx/>
              <a:buChar char="-"/>
            </a:pPr>
            <a:r>
              <a:rPr lang="en-ZA" dirty="0">
                <a:latin typeface="Century Gothic" panose="020B0502020202020204" pitchFamily="34" charset="0"/>
              </a:rPr>
              <a:t>Has a start and end with a duration &gt;3months</a:t>
            </a:r>
          </a:p>
          <a:p>
            <a:pPr marL="171450" indent="-171450">
              <a:buFontTx/>
              <a:buChar char="-"/>
            </a:pPr>
            <a:r>
              <a:rPr lang="en-ZA" dirty="0">
                <a:latin typeface="Century Gothic" panose="020B0502020202020204" pitchFamily="34" charset="0"/>
              </a:rPr>
              <a:t>The activities required to achieve the goal are related</a:t>
            </a:r>
          </a:p>
          <a:p>
            <a:pPr marL="171450" indent="-171450">
              <a:buFontTx/>
              <a:buChar char="-"/>
            </a:pPr>
            <a:r>
              <a:rPr lang="en-ZA" dirty="0">
                <a:latin typeface="Century Gothic" panose="020B0502020202020204" pitchFamily="34" charset="0"/>
              </a:rPr>
              <a:t>Requires motivation for resources and/or funding</a:t>
            </a:r>
          </a:p>
          <a:p>
            <a:pPr marL="171450" indent="-171450">
              <a:buFontTx/>
              <a:buChar char="-"/>
            </a:pPr>
            <a:r>
              <a:rPr lang="en-ZA" dirty="0">
                <a:latin typeface="Century Gothic" panose="020B0502020202020204" pitchFamily="34" charset="0"/>
              </a:rPr>
              <a:t>Requires project management to integrate various/cross functionality activities</a:t>
            </a:r>
          </a:p>
          <a:p>
            <a:pPr marL="171450" indent="-171450">
              <a:buFontTx/>
              <a:buChar char="-"/>
            </a:pPr>
            <a:r>
              <a:rPr lang="en-ZA" dirty="0">
                <a:latin typeface="Century Gothic" panose="020B0502020202020204" pitchFamily="34" charset="0"/>
              </a:rPr>
              <a:t>Requires stakeholder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24B84-1754-4204-84D9-48C38FF651F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0266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94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576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70384"/>
            <a:ext cx="21336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54F8E425-DD77-4395-A6B1-07794CD50152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147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778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910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910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9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45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84474" y="4011910"/>
            <a:ext cx="1196444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685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829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40363" y="4515966"/>
            <a:ext cx="1054350" cy="49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86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5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5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01618" y="4696524"/>
            <a:ext cx="1085182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305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01618" y="4659982"/>
            <a:ext cx="1085182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646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01618" y="4659982"/>
            <a:ext cx="1085182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04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70384"/>
            <a:ext cx="21336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C3D646DE-DCFA-449B-8639-C21FDF1BFF4F}" type="datetimeFigureOut">
              <a:rPr lang="en-GB">
                <a:solidFill>
                  <a:prstClr val="black"/>
                </a:solidFill>
              </a:rPr>
              <a:pPr/>
              <a:t>23/06/2022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70384"/>
            <a:ext cx="28956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70384"/>
            <a:ext cx="21336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54F8E425-DD77-4395-A6B1-07794CD50152}" type="slidenum">
              <a:rPr lang="en-GB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76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790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8"/>
            <a:ext cx="3008313" cy="351829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3210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5"/>
            <a:ext cx="8229600" cy="33944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243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3" y="3779152"/>
            <a:ext cx="4248472" cy="1275606"/>
          </a:xfrm>
          <a:prstGeom prst="rect">
            <a:avLst/>
          </a:prstGeom>
          <a:solidFill>
            <a:srgbClr val="FFC1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 smtClean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FAC29FB-416C-4FA1-BC04-B8EA09ABC5AC}"/>
              </a:ext>
            </a:extLst>
          </p:cNvPr>
          <p:cNvSpPr/>
          <p:nvPr/>
        </p:nvSpPr>
        <p:spPr>
          <a:xfrm>
            <a:off x="0" y="7515"/>
            <a:ext cx="9144000" cy="1541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CF2EC58-6B3F-4EE3-BC1E-2C079A982B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65"/>
          <a:stretch/>
        </p:blipFill>
        <p:spPr>
          <a:xfrm>
            <a:off x="251521" y="699542"/>
            <a:ext cx="4608512" cy="289606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254E16C-4D68-43CC-8D7D-B5756AA824C9}"/>
              </a:ext>
            </a:extLst>
          </p:cNvPr>
          <p:cNvSpPr/>
          <p:nvPr/>
        </p:nvSpPr>
        <p:spPr>
          <a:xfrm>
            <a:off x="179513" y="3939902"/>
            <a:ext cx="42484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A unique set of interdependent activities that have a common goal that when achieved creates or modifies a final product, process or result that will result in a benefit to the business</a:t>
            </a:r>
            <a:r>
              <a:rPr lang="en-ZA" b="1" dirty="0" smtClean="0">
                <a:latin typeface="Century Gothic" panose="020B0502020202020204" pitchFamily="34" charset="0"/>
              </a:rPr>
              <a:t>.</a:t>
            </a:r>
            <a:endParaRPr lang="en-ZA" b="1" dirty="0">
              <a:latin typeface="Century Gothic" panose="020B0502020202020204" pitchFamily="34" charset="0"/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xmlns="" id="{D1C834F3-BFB5-1F46-8106-BE74342C71D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54"/>
          <a:stretch/>
        </p:blipFill>
        <p:spPr>
          <a:xfrm>
            <a:off x="5027043" y="676905"/>
            <a:ext cx="4022690" cy="4271109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8D8751FA-DF7C-4AB7-9CDC-D93932417E7A}"/>
              </a:ext>
            </a:extLst>
          </p:cNvPr>
          <p:cNvSpPr txBox="1"/>
          <p:nvPr/>
        </p:nvSpPr>
        <p:spPr>
          <a:xfrm>
            <a:off x="5924584" y="1545635"/>
            <a:ext cx="2319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99000"/>
            </a:pPr>
            <a:r>
              <a:rPr lang="en-US" dirty="0" smtClean="0">
                <a:latin typeface="Century Gothic" panose="020B0502020202020204" pitchFamily="34" charset="0"/>
              </a:rPr>
              <a:t>The project introduces </a:t>
            </a:r>
            <a:r>
              <a:rPr lang="en-US" dirty="0">
                <a:latin typeface="Century Gothic" panose="020B0502020202020204" pitchFamily="34" charset="0"/>
              </a:rPr>
              <a:t>something </a:t>
            </a:r>
            <a:r>
              <a:rPr lang="en-US" b="1" dirty="0">
                <a:latin typeface="Century Gothic" panose="020B0502020202020204" pitchFamily="34" charset="0"/>
              </a:rPr>
              <a:t>new</a:t>
            </a:r>
            <a:r>
              <a:rPr lang="en-US" dirty="0">
                <a:latin typeface="Century Gothic" panose="020B0502020202020204" pitchFamily="34" charset="0"/>
              </a:rPr>
              <a:t> or </a:t>
            </a:r>
            <a:r>
              <a:rPr lang="en-US" b="1" dirty="0">
                <a:latin typeface="Century Gothic" panose="020B0502020202020204" pitchFamily="34" charset="0"/>
              </a:rPr>
              <a:t>changes</a:t>
            </a:r>
            <a:r>
              <a:rPr lang="en-US" dirty="0">
                <a:latin typeface="Century Gothic" panose="020B0502020202020204" pitchFamily="34" charset="0"/>
              </a:rPr>
              <a:t> something that </a:t>
            </a:r>
            <a:r>
              <a:rPr lang="en-US" b="1" dirty="0" smtClean="0">
                <a:latin typeface="Century Gothic" panose="020B0502020202020204" pitchFamily="34" charset="0"/>
              </a:rPr>
              <a:t>exists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39270" y="1640242"/>
            <a:ext cx="320639" cy="288032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52354" y="2562458"/>
            <a:ext cx="320639" cy="288032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8D8751FA-DF7C-4AB7-9CDC-D93932417E7A}"/>
              </a:ext>
            </a:extLst>
          </p:cNvPr>
          <p:cNvSpPr txBox="1"/>
          <p:nvPr/>
        </p:nvSpPr>
        <p:spPr>
          <a:xfrm>
            <a:off x="5924584" y="2481158"/>
            <a:ext cx="23198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99000"/>
            </a:pPr>
            <a:r>
              <a:rPr lang="en-US" dirty="0" smtClean="0">
                <a:latin typeface="Century Gothic" panose="020B0502020202020204" pitchFamily="34" charset="0"/>
              </a:rPr>
              <a:t>It </a:t>
            </a:r>
            <a:r>
              <a:rPr lang="en-US" dirty="0">
                <a:latin typeface="Century Gothic" panose="020B0502020202020204" pitchFamily="34" charset="0"/>
              </a:rPr>
              <a:t>produces </a:t>
            </a:r>
            <a:r>
              <a:rPr lang="en-US" b="1" dirty="0">
                <a:latin typeface="Century Gothic" panose="020B0502020202020204" pitchFamily="34" charset="0"/>
              </a:rPr>
              <a:t>defined deliverable(s)</a:t>
            </a:r>
            <a:r>
              <a:rPr lang="en-US" dirty="0">
                <a:latin typeface="Century Gothic" panose="020B0502020202020204" pitchFamily="34" charset="0"/>
              </a:rPr>
              <a:t> (output) and </a:t>
            </a:r>
            <a:r>
              <a:rPr lang="en-US" b="1" dirty="0">
                <a:latin typeface="Century Gothic" panose="020B0502020202020204" pitchFamily="34" charset="0"/>
              </a:rPr>
              <a:t>benefits </a:t>
            </a:r>
            <a:r>
              <a:rPr lang="en-US" dirty="0">
                <a:latin typeface="Century Gothic" panose="020B0502020202020204" pitchFamily="34" charset="0"/>
              </a:rPr>
              <a:t>(</a:t>
            </a:r>
            <a:r>
              <a:rPr lang="en-US" dirty="0" smtClean="0">
                <a:latin typeface="Century Gothic" panose="020B0502020202020204" pitchFamily="34" charset="0"/>
              </a:rPr>
              <a:t>outcomes)</a:t>
            </a: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78267" y="3209396"/>
            <a:ext cx="320639" cy="288032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8D8751FA-DF7C-4AB7-9CDC-D93932417E7A}"/>
              </a:ext>
            </a:extLst>
          </p:cNvPr>
          <p:cNvSpPr txBox="1"/>
          <p:nvPr/>
        </p:nvSpPr>
        <p:spPr>
          <a:xfrm>
            <a:off x="5924584" y="3128650"/>
            <a:ext cx="2319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99000"/>
            </a:pPr>
            <a:r>
              <a:rPr lang="en-US" dirty="0" smtClean="0">
                <a:latin typeface="Century Gothic" panose="020B0502020202020204" pitchFamily="34" charset="0"/>
              </a:rPr>
              <a:t>It </a:t>
            </a:r>
            <a:r>
              <a:rPr lang="en-US" dirty="0">
                <a:latin typeface="Century Gothic" panose="020B0502020202020204" pitchFamily="34" charset="0"/>
              </a:rPr>
              <a:t>has a </a:t>
            </a:r>
            <a:r>
              <a:rPr lang="en-US" b="1" dirty="0">
                <a:latin typeface="Century Gothic" panose="020B0502020202020204" pitchFamily="34" charset="0"/>
              </a:rPr>
              <a:t>clear start </a:t>
            </a:r>
            <a:r>
              <a:rPr lang="en-US" dirty="0">
                <a:latin typeface="Century Gothic" panose="020B0502020202020204" pitchFamily="34" charset="0"/>
              </a:rPr>
              <a:t>and </a:t>
            </a:r>
            <a:r>
              <a:rPr lang="en-US" b="1" dirty="0">
                <a:latin typeface="Century Gothic" panose="020B0502020202020204" pitchFamily="34" charset="0"/>
              </a:rPr>
              <a:t>end</a:t>
            </a:r>
            <a:r>
              <a:rPr lang="en-US" dirty="0">
                <a:latin typeface="Century Gothic" panose="020B0502020202020204" pitchFamily="34" charset="0"/>
              </a:rPr>
              <a:t> date </a:t>
            </a:r>
            <a:endParaRPr lang="en-US" dirty="0" smtClean="0">
              <a:latin typeface="Century Gothic" panose="020B0502020202020204" pitchFamily="34" charset="0"/>
            </a:endParaRPr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91048" y="3670714"/>
            <a:ext cx="320639" cy="288032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8D8751FA-DF7C-4AB7-9CDC-D93932417E7A}"/>
              </a:ext>
            </a:extLst>
          </p:cNvPr>
          <p:cNvSpPr txBox="1"/>
          <p:nvPr/>
        </p:nvSpPr>
        <p:spPr>
          <a:xfrm>
            <a:off x="5924584" y="3562439"/>
            <a:ext cx="231982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99000"/>
            </a:pPr>
            <a:r>
              <a:rPr lang="en-US" dirty="0" smtClean="0">
                <a:latin typeface="Century Gothic" panose="020B0502020202020204" pitchFamily="34" charset="0"/>
              </a:rPr>
              <a:t>It </a:t>
            </a:r>
            <a:r>
              <a:rPr lang="en-US" dirty="0">
                <a:latin typeface="Century Gothic" panose="020B0502020202020204" pitchFamily="34" charset="0"/>
              </a:rPr>
              <a:t>has </a:t>
            </a:r>
            <a:r>
              <a:rPr lang="en-US" b="1" dirty="0">
                <a:latin typeface="Century Gothic" panose="020B0502020202020204" pitchFamily="34" charset="0"/>
              </a:rPr>
              <a:t>constraints</a:t>
            </a:r>
            <a:r>
              <a:rPr lang="en-US" dirty="0">
                <a:latin typeface="Century Gothic" panose="020B0502020202020204" pitchFamily="34" charset="0"/>
              </a:rPr>
              <a:t> relating to </a:t>
            </a:r>
            <a:r>
              <a:rPr lang="en-US" b="1" dirty="0">
                <a:latin typeface="Century Gothic" panose="020B0502020202020204" pitchFamily="34" charset="0"/>
              </a:rPr>
              <a:t>time</a:t>
            </a:r>
            <a:r>
              <a:rPr lang="en-US" dirty="0">
                <a:latin typeface="Century Gothic" panose="020B0502020202020204" pitchFamily="34" charset="0"/>
              </a:rPr>
              <a:t>, </a:t>
            </a:r>
            <a:r>
              <a:rPr lang="en-US" b="1" dirty="0">
                <a:latin typeface="Century Gothic" panose="020B0502020202020204" pitchFamily="34" charset="0"/>
              </a:rPr>
              <a:t>scope</a:t>
            </a:r>
            <a:r>
              <a:rPr lang="en-US" dirty="0">
                <a:latin typeface="Century Gothic" panose="020B0502020202020204" pitchFamily="34" charset="0"/>
              </a:rPr>
              <a:t>, </a:t>
            </a:r>
            <a:r>
              <a:rPr lang="en-US" b="1" dirty="0">
                <a:latin typeface="Century Gothic" panose="020B0502020202020204" pitchFamily="34" charset="0"/>
              </a:rPr>
              <a:t>quality</a:t>
            </a:r>
            <a:r>
              <a:rPr lang="en-US" dirty="0">
                <a:latin typeface="Century Gothic" panose="020B0502020202020204" pitchFamily="34" charset="0"/>
              </a:rPr>
              <a:t> and/or </a:t>
            </a:r>
            <a:r>
              <a:rPr lang="en-US" b="1" dirty="0">
                <a:latin typeface="Century Gothic" panose="020B0502020202020204" pitchFamily="34" charset="0"/>
              </a:rPr>
              <a:t>resources</a:t>
            </a:r>
            <a:r>
              <a:rPr lang="en-US" dirty="0">
                <a:latin typeface="Century Gothic" panose="020B0502020202020204" pitchFamily="34" charset="0"/>
              </a:rPr>
              <a:t> (human and/or funding).</a:t>
            </a:r>
            <a:endParaRPr lang="en-US" dirty="0" smtClean="0"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0112" y="1203598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b="1" dirty="0" smtClean="0">
                <a:latin typeface="Century Gothic" panose="020B0502020202020204" pitchFamily="34" charset="0"/>
              </a:rPr>
              <a:t>Characteristics</a:t>
            </a:r>
            <a:endParaRPr lang="en-ZA" sz="1600" b="1" dirty="0">
              <a:latin typeface="Century Gothic" panose="020B0502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0"/>
            <a:ext cx="2773451" cy="78022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18429" y="120571"/>
            <a:ext cx="2125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b="1" dirty="0" smtClean="0">
                <a:solidFill>
                  <a:srgbClr val="8A298A"/>
                </a:solidFill>
                <a:latin typeface="Century Gothic" panose="020B0502020202020204" pitchFamily="34" charset="0"/>
              </a:rPr>
              <a:t>DEFINITION</a:t>
            </a:r>
            <a:endParaRPr lang="en-ZA" sz="2800" b="1" dirty="0">
              <a:solidFill>
                <a:srgbClr val="8A298A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63663" y="210263"/>
            <a:ext cx="1085182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44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5199</TotalTime>
  <Words>203</Words>
  <Application>Microsoft Office PowerPoint</Application>
  <PresentationFormat>On-screen Show (16:9)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 London’s First             Conference</dc:title>
  <dc:creator>Lindsay Scott</dc:creator>
  <cp:lastModifiedBy>Tarryn</cp:lastModifiedBy>
  <cp:revision>314</cp:revision>
  <dcterms:created xsi:type="dcterms:W3CDTF">2015-06-15T08:52:43Z</dcterms:created>
  <dcterms:modified xsi:type="dcterms:W3CDTF">2022-06-23T08:04:15Z</dcterms:modified>
</cp:coreProperties>
</file>