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3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CAPEX</c:v>
                </c:pt>
                <c:pt idx="1">
                  <c:v>OPEX</c:v>
                </c:pt>
              </c:strCache>
            </c:strRef>
          </c:cat>
          <c:val>
            <c:numRef>
              <c:f>Sheet1!$B$2:$B$3</c:f>
              <c:numCache>
                <c:formatCode>[$$-409]#,##0.00</c:formatCode>
                <c:ptCount val="2"/>
                <c:pt idx="0">
                  <c:v>307000</c:v>
                </c:pt>
                <c:pt idx="1">
                  <c:v>203000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Risks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High</c:v>
                </c:pt>
                <c:pt idx="1">
                  <c:v>Medium</c:v>
                </c:pt>
                <c:pt idx="2">
                  <c:v>Low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755712"/>
        <c:axId val="202750816"/>
      </c:barChart>
      <c:catAx>
        <c:axId val="2027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750816"/>
        <c:crosses val="autoZero"/>
        <c:auto val="1"/>
        <c:lblAlgn val="ctr"/>
        <c:lblOffset val="100"/>
        <c:noMultiLvlLbl val="0"/>
      </c:catAx>
      <c:valAx>
        <c:axId val="2027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75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Issues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High</c:v>
                </c:pt>
                <c:pt idx="1">
                  <c:v>Medium</c:v>
                </c:pt>
                <c:pt idx="2">
                  <c:v>Low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756800"/>
        <c:axId val="202757344"/>
      </c:barChart>
      <c:catAx>
        <c:axId val="20275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757344"/>
        <c:crosses val="autoZero"/>
        <c:auto val="1"/>
        <c:lblAlgn val="ctr"/>
        <c:lblOffset val="100"/>
        <c:noMultiLvlLbl val="0"/>
      </c:catAx>
      <c:valAx>
        <c:axId val="20275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75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Planned End Date</c:v>
                </c:pt>
                <c:pt idx="1">
                  <c:v>Estimated End Date</c:v>
                </c:pt>
              </c:strCache>
            </c:strRef>
          </c:cat>
          <c:val>
            <c:numRef>
              <c:f>Sheet1!$B$2:$B$3</c:f>
              <c:numCache>
                <c:formatCode>dd/mm/yyyy;@</c:formatCode>
                <c:ptCount val="2"/>
                <c:pt idx="0">
                  <c:v>42750</c:v>
                </c:pt>
                <c:pt idx="1">
                  <c:v>42794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6646432"/>
        <c:axId val="36638816"/>
      </c:barChart>
      <c:catAx>
        <c:axId val="36646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638816"/>
        <c:crosses val="autoZero"/>
        <c:auto val="1"/>
        <c:lblAlgn val="ctr"/>
        <c:lblOffset val="100"/>
        <c:noMultiLvlLbl val="0"/>
      </c:catAx>
      <c:valAx>
        <c:axId val="36638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25000"/>
                </a:schemeClr>
              </a:solidFill>
              <a:round/>
            </a:ln>
            <a:effectLst/>
          </c:spPr>
        </c:majorGridlines>
        <c:numFmt formatCode="yyyy/mm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46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[$$-409]#,##0.00</c:formatCode>
                <c:ptCount val="1"/>
                <c:pt idx="0">
                  <c:v>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Under Spend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[$$-409]#,##0.00</c:formatCode>
                <c:ptCount val="1"/>
                <c:pt idx="0">
                  <c:v>150000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 Spend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[$$-409]#,##0.00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640992"/>
        <c:axId val="36646976"/>
      </c:barChart>
      <c:catAx>
        <c:axId val="36640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646976"/>
        <c:crosses val="autoZero"/>
        <c:auto val="1"/>
        <c:lblAlgn val="ctr"/>
        <c:lblOffset val="100"/>
        <c:noMultiLvlLbl val="0"/>
      </c:catAx>
      <c:valAx>
        <c:axId val="36646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409]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40992"/>
        <c:crosses val="autoZero"/>
        <c:crossBetween val="between"/>
        <c:minorUnit val="250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59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88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9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32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46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3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06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12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93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4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18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F575-0575-4A33-B9EF-994566C55BEA}" type="datetimeFigureOut">
              <a:rPr lang="en-GB" smtClean="0"/>
              <a:t>17/11/2016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93529-0F4B-4431-9345-47458EF090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05547" y="-27971"/>
            <a:ext cx="37252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SteerCom Dashboard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9246794"/>
              </p:ext>
            </p:extLst>
          </p:nvPr>
        </p:nvGraphicFramePr>
        <p:xfrm>
          <a:off x="7898650" y="1046447"/>
          <a:ext cx="4130262" cy="2454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061164"/>
              </p:ext>
            </p:extLst>
          </p:nvPr>
        </p:nvGraphicFramePr>
        <p:xfrm>
          <a:off x="8329972" y="490617"/>
          <a:ext cx="3378079" cy="38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8079"/>
              </a:tblGrid>
              <a:tr h="383833">
                <a:tc>
                  <a:txBody>
                    <a:bodyPr/>
                    <a:lstStyle/>
                    <a:p>
                      <a:r>
                        <a:rPr lang="en-GB" dirty="0" smtClean="0"/>
                        <a:t>Budget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697586088"/>
              </p:ext>
            </p:extLst>
          </p:nvPr>
        </p:nvGraphicFramePr>
        <p:xfrm>
          <a:off x="295967" y="4074858"/>
          <a:ext cx="3200081" cy="2700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09540470"/>
              </p:ext>
            </p:extLst>
          </p:nvPr>
        </p:nvGraphicFramePr>
        <p:xfrm>
          <a:off x="4195604" y="4112595"/>
          <a:ext cx="3703046" cy="268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1288955198"/>
              </p:ext>
            </p:extLst>
          </p:nvPr>
        </p:nvGraphicFramePr>
        <p:xfrm>
          <a:off x="5231119" y="943368"/>
          <a:ext cx="3097852" cy="115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61087"/>
              </p:ext>
            </p:extLst>
          </p:nvPr>
        </p:nvGraphicFramePr>
        <p:xfrm>
          <a:off x="295967" y="3696089"/>
          <a:ext cx="3468315" cy="38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315"/>
              </a:tblGrid>
              <a:tr h="383833"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 Risks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593922"/>
              </p:ext>
            </p:extLst>
          </p:nvPr>
        </p:nvGraphicFramePr>
        <p:xfrm>
          <a:off x="3765318" y="490617"/>
          <a:ext cx="4565690" cy="38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690"/>
              </a:tblGrid>
              <a:tr h="383833"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Progress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027985"/>
              </p:ext>
            </p:extLst>
          </p:nvPr>
        </p:nvGraphicFramePr>
        <p:xfrm>
          <a:off x="3763281" y="1186051"/>
          <a:ext cx="146783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153"/>
                <a:gridCol w="696685"/>
              </a:tblGrid>
              <a:tr h="327494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Planned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Progress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37%</a:t>
                      </a:r>
                      <a:endParaRPr lang="en-GB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594651"/>
              </p:ext>
            </p:extLst>
          </p:nvPr>
        </p:nvGraphicFramePr>
        <p:xfrm>
          <a:off x="3763281" y="1637006"/>
          <a:ext cx="146783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153"/>
                <a:gridCol w="696685"/>
              </a:tblGrid>
              <a:tr h="327494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Actual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Progress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7%</a:t>
                      </a:r>
                      <a:endParaRPr lang="en-GB" sz="12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07413"/>
              </p:ext>
            </p:extLst>
          </p:nvPr>
        </p:nvGraphicFramePr>
        <p:xfrm>
          <a:off x="3763281" y="941036"/>
          <a:ext cx="1467838" cy="279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242"/>
                <a:gridCol w="804596"/>
              </a:tblGrid>
              <a:tr h="279643">
                <a:tc>
                  <a:txBody>
                    <a:bodyPr/>
                    <a:lstStyle/>
                    <a:p>
                      <a:r>
                        <a:rPr lang="en-GB" sz="1200" u="sng" dirty="0" smtClean="0">
                          <a:solidFill>
                            <a:schemeClr val="tx1"/>
                          </a:solidFill>
                        </a:rPr>
                        <a:t>Title</a:t>
                      </a:r>
                      <a:endParaRPr lang="en-GB" sz="12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sng" dirty="0" smtClean="0">
                          <a:solidFill>
                            <a:schemeClr val="tx1"/>
                          </a:solidFill>
                        </a:rPr>
                        <a:t>Progress</a:t>
                      </a:r>
                      <a:endParaRPr lang="en-GB" sz="12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15088"/>
              </p:ext>
            </p:extLst>
          </p:nvPr>
        </p:nvGraphicFramePr>
        <p:xfrm>
          <a:off x="3764282" y="2166459"/>
          <a:ext cx="4565690" cy="1385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690"/>
              </a:tblGrid>
              <a:tr h="463567">
                <a:tc>
                  <a:txBody>
                    <a:bodyPr/>
                    <a:lstStyle/>
                    <a:p>
                      <a:r>
                        <a:rPr lang="en-GB" dirty="0" smtClean="0"/>
                        <a:t>Executive Comment</a:t>
                      </a:r>
                      <a:endParaRPr lang="en-GB" dirty="0"/>
                    </a:p>
                  </a:txBody>
                  <a:tcPr/>
                </a:tc>
              </a:tr>
              <a:tr h="92155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…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380452"/>
              </p:ext>
            </p:extLst>
          </p:nvPr>
        </p:nvGraphicFramePr>
        <p:xfrm>
          <a:off x="3764282" y="3691359"/>
          <a:ext cx="4565690" cy="38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690"/>
              </a:tblGrid>
              <a:tr h="383833"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 Issues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83035"/>
              </p:ext>
            </p:extLst>
          </p:nvPr>
        </p:nvGraphicFramePr>
        <p:xfrm>
          <a:off x="8329972" y="3691359"/>
          <a:ext cx="3378079" cy="38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8079"/>
              </a:tblGrid>
              <a:tr h="383833">
                <a:tc>
                  <a:txBody>
                    <a:bodyPr/>
                    <a:lstStyle/>
                    <a:p>
                      <a:r>
                        <a:rPr lang="en-GB" dirty="0" smtClean="0"/>
                        <a:t>Costs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0" name="Chart 59"/>
          <p:cNvGraphicFramePr/>
          <p:nvPr>
            <p:extLst>
              <p:ext uri="{D42A27DB-BD31-4B8C-83A1-F6EECF244321}">
                <p14:modId xmlns:p14="http://schemas.microsoft.com/office/powerpoint/2010/main" val="357692941"/>
              </p:ext>
            </p:extLst>
          </p:nvPr>
        </p:nvGraphicFramePr>
        <p:xfrm>
          <a:off x="8077251" y="4307368"/>
          <a:ext cx="3883519" cy="2509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27475"/>
              </p:ext>
            </p:extLst>
          </p:nvPr>
        </p:nvGraphicFramePr>
        <p:xfrm>
          <a:off x="353939" y="488733"/>
          <a:ext cx="3409343" cy="2686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863"/>
                <a:gridCol w="906740"/>
                <a:gridCol w="906740"/>
              </a:tblGrid>
              <a:tr h="383833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Project Information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838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Name: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…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838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Project Manager: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…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838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Project Sponsor: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…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838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Phase: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…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838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Project Health: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noFill/>
                  </a:tcPr>
                </a:tc>
              </a:tr>
              <a:tr h="38383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Required End Date: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…</a:t>
                      </a:r>
                      <a:endParaRPr lang="en-GB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605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Rutherfoord-Jones</dc:creator>
  <cp:lastModifiedBy>Tarryn-Leigh Frans</cp:lastModifiedBy>
  <cp:revision>20</cp:revision>
  <dcterms:created xsi:type="dcterms:W3CDTF">2016-11-07T06:30:51Z</dcterms:created>
  <dcterms:modified xsi:type="dcterms:W3CDTF">2016-11-17T09:46:26Z</dcterms:modified>
</cp:coreProperties>
</file>